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F5A4F02-CA68-46D5-8124-145E6C1B3ADE}">
  <a:tblStyle styleId="{5F5A4F02-CA68-46D5-8124-145E6C1B3AD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Relationship Id="rId5" Type="http://schemas.openxmlformats.org/officeDocument/2006/relationships/image" Target="../media/image0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Relationship Id="rId4" Type="http://schemas.openxmlformats.org/officeDocument/2006/relationships/image" Target="../media/image16.png"/><Relationship Id="rId5" Type="http://schemas.openxmlformats.org/officeDocument/2006/relationships/image" Target="../media/image09.jpg"/><Relationship Id="rId6" Type="http://schemas.openxmlformats.org/officeDocument/2006/relationships/image" Target="../media/image08.png"/><Relationship Id="rId7" Type="http://schemas.openxmlformats.org/officeDocument/2006/relationships/image" Target="../media/image0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Relationship Id="rId4" Type="http://schemas.openxmlformats.org/officeDocument/2006/relationships/image" Target="../media/image17.png"/><Relationship Id="rId5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jpg"/><Relationship Id="rId4" Type="http://schemas.openxmlformats.org/officeDocument/2006/relationships/image" Target="../media/image1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Relationship Id="rId4" Type="http://schemas.openxmlformats.org/officeDocument/2006/relationships/image" Target="../media/image0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6.jpg"/><Relationship Id="rId4" Type="http://schemas.openxmlformats.org/officeDocument/2006/relationships/image" Target="../media/image04.gif"/><Relationship Id="rId5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АИС “НРС”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1477100" y="1152475"/>
            <a:ext cx="7195500" cy="87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Автоматизированная информационная система ведения Национального Реестра Специалистов</a:t>
            </a:r>
          </a:p>
        </p:txBody>
      </p:sp>
      <p:pic>
        <p:nvPicPr>
          <p:cNvPr descr="DB_2.pn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799" y="1230899"/>
            <a:ext cx="657474" cy="657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-translate-detected_318-46204.jpg"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750" y="2356350"/>
            <a:ext cx="939574" cy="9395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idx="1" type="body"/>
          </p:nvPr>
        </p:nvSpPr>
        <p:spPr>
          <a:xfrm>
            <a:off x="1573200" y="2356350"/>
            <a:ext cx="7099500" cy="87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Содержит</a:t>
            </a:r>
            <a:r>
              <a:rPr lang="ru"/>
              <a:t> зафиксированные на материальном носителе сведения о специалистах в </a:t>
            </a:r>
            <a:r>
              <a:rPr lang="ru"/>
              <a:t>области</a:t>
            </a:r>
            <a:r>
              <a:rPr lang="ru"/>
              <a:t> строительства</a:t>
            </a:r>
          </a:p>
        </p:txBody>
      </p:sp>
      <p:pic>
        <p:nvPicPr>
          <p:cNvPr descr="no-translate-detected_318-44093.jpg" id="59" name="Shape 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2139" y="3834674"/>
            <a:ext cx="854799" cy="8547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>
            <p:ph idx="1" type="body"/>
          </p:nvPr>
        </p:nvSpPr>
        <p:spPr>
          <a:xfrm>
            <a:off x="1676375" y="3825425"/>
            <a:ext cx="6996300" cy="87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ru"/>
              <a:t>Реализация п.11, части 8, статьи 55.20 ГК РФ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1821225" y="278075"/>
            <a:ext cx="5254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Защита персональных данных</a:t>
            </a:r>
          </a:p>
        </p:txBody>
      </p:sp>
      <p:sp>
        <p:nvSpPr>
          <p:cNvPr id="151" name="Shape 151"/>
          <p:cNvSpPr txBox="1"/>
          <p:nvPr>
            <p:ph idx="4294967295" type="body"/>
          </p:nvPr>
        </p:nvSpPr>
        <p:spPr>
          <a:xfrm>
            <a:off x="572925" y="847775"/>
            <a:ext cx="7618200" cy="316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Идентификация и аутентификация пользователей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Управление учетными записями пользователей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Дискретный, мандатный, ролевой принцип разграничения прав на уровне приложения, СУБД, ОС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Запрет параллельных сеансов доступа для аккаунта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Возможность восстановления системы из резервной копии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Исключение возможности отрицания пользователями факта получения/отправки инфоромации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Логирование действий пользователя в системе.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Разбиение ИС на сегменты (открытая часть, СУБД, файловое хранилище, приложение )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Фильтрация сетевого трафика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1821225" y="278075"/>
            <a:ext cx="5254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Юридическая значимость СЭД</a:t>
            </a:r>
          </a:p>
        </p:txBody>
      </p:sp>
      <p:pic>
        <p:nvPicPr>
          <p:cNvPr descr="Elektronnaya-cifrovaya-podpis.jpg"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4100" y="1720375"/>
            <a:ext cx="382905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4294967295" type="body"/>
          </p:nvPr>
        </p:nvSpPr>
        <p:spPr>
          <a:xfrm>
            <a:off x="702700" y="887925"/>
            <a:ext cx="7618200" cy="62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SOAP (автоматизированная подача)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200"/>
              <a:t>WEB форма (ручная подача)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735750" y="283350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Способы передачи данных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809325" y="2106900"/>
            <a:ext cx="63339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200">
                <a:solidFill>
                  <a:schemeClr val="dk2"/>
                </a:solidFill>
              </a:rPr>
              <a:t>Максимальный размер 1 документа в заявке 8 МБ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200">
                <a:solidFill>
                  <a:schemeClr val="dk2"/>
                </a:solidFill>
              </a:rPr>
              <a:t>Документы в формате PDF  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799600" y="1706575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Ограничения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901550" y="313175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Файл импорта MDB (до выхода в штатный режим)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627250" y="822700"/>
            <a:ext cx="7031100" cy="201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 algn="just">
              <a:lnSpc>
                <a:spcPct val="150000"/>
              </a:lnSpc>
              <a:spcBef>
                <a:spcPts val="0"/>
              </a:spcBef>
              <a:buChar char="-"/>
            </a:pPr>
            <a:r>
              <a:rPr lang="ru" sz="1200">
                <a:solidFill>
                  <a:schemeClr val="dk2"/>
                </a:solidFill>
              </a:rPr>
              <a:t>Microsoft Access 2010 или 2013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200">
                <a:solidFill>
                  <a:schemeClr val="dk2"/>
                </a:solidFill>
              </a:rPr>
              <a:t>Максимальный размер MDB файла 1,5 ГБ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200">
                <a:solidFill>
                  <a:schemeClr val="dk2"/>
                </a:solidFill>
              </a:rPr>
              <a:t>Число специалистов в одном MDB файле не более 20 шт</a:t>
            </a: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200">
                <a:solidFill>
                  <a:schemeClr val="dk2"/>
                </a:solidFill>
              </a:rPr>
              <a:t>Размер 1 документа в формате PDF не более 8 МБ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666275" y="239675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Облачное хранилище для </a:t>
            </a:r>
            <a:r>
              <a:rPr b="1" lang="ru" sz="1800"/>
              <a:t> MDB</a:t>
            </a:r>
          </a:p>
        </p:txBody>
      </p:sp>
      <p:pic>
        <p:nvPicPr>
          <p:cNvPr descr="shutterstock_111009062.jpg"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566" y="411666"/>
            <a:ext cx="1440832" cy="10806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in_pass.png" id="178" name="Shape 1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9650" y="2012411"/>
            <a:ext cx="1098125" cy="1080624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1262299" y="2850318"/>
            <a:ext cx="16539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100">
                <a:solidFill>
                  <a:schemeClr val="dk2"/>
                </a:solidFill>
              </a:rPr>
              <a:t>логин и пароль</a:t>
            </a:r>
          </a:p>
        </p:txBody>
      </p:sp>
      <p:sp>
        <p:nvSpPr>
          <p:cNvPr id="180" name="Shape 180"/>
          <p:cNvSpPr/>
          <p:nvPr/>
        </p:nvSpPr>
        <p:spPr>
          <a:xfrm>
            <a:off x="214025" y="1638775"/>
            <a:ext cx="8422500" cy="5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1.jpg" id="181" name="Shape 1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43425" y="2047975"/>
            <a:ext cx="1098125" cy="109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ebergement-securise-1.png" id="182" name="Shape 1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77925" y="2161574"/>
            <a:ext cx="2181999" cy="10039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8.png" id="183" name="Shape 1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1149" y="3613124"/>
            <a:ext cx="996625" cy="103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666275" y="239675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Обучение по заполнению MDB</a:t>
            </a:r>
          </a:p>
        </p:txBody>
      </p:sp>
      <p:pic>
        <p:nvPicPr>
          <p:cNvPr descr="metodicheskie-ukazaniya4.jpg"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875" y="715675"/>
            <a:ext cx="1043525" cy="10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1739025" y="1012750"/>
            <a:ext cx="38526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Методические указания</a:t>
            </a:r>
          </a:p>
        </p:txBody>
      </p:sp>
      <p:pic>
        <p:nvPicPr>
          <p:cNvPr descr="video.png"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225" y="2086850"/>
            <a:ext cx="1376300" cy="715674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1739025" y="2155050"/>
            <a:ext cx="38526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Видеоинструкция</a:t>
            </a:r>
          </a:p>
        </p:txBody>
      </p:sp>
      <p:pic>
        <p:nvPicPr>
          <p:cNvPr descr="w512h5121350249279webcam.png" id="193" name="Shape 1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2587" y="3205300"/>
            <a:ext cx="992099" cy="992099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1844600" y="3510100"/>
            <a:ext cx="38526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Вебинар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pport_girl.jpg"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525" y="809375"/>
            <a:ext cx="1594925" cy="973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666275" y="239675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Техническая поддержка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125500" y="989950"/>
            <a:ext cx="17874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b="1" lang="ru" sz="1200">
                <a:solidFill>
                  <a:schemeClr val="dk2"/>
                </a:solidFill>
              </a:rPr>
              <a:t>Рабочие дни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200">
                <a:solidFill>
                  <a:schemeClr val="dk2"/>
                </a:solidFill>
              </a:rPr>
              <a:t>9:30 - 18:00 (мск) 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5886275" y="1026800"/>
            <a:ext cx="1787400" cy="7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b="1" lang="ru" sz="1200">
                <a:solidFill>
                  <a:schemeClr val="dk2"/>
                </a:solidFill>
              </a:rPr>
              <a:t>Нер</a:t>
            </a:r>
            <a:r>
              <a:rPr b="1" lang="ru" sz="1200">
                <a:solidFill>
                  <a:schemeClr val="dk2"/>
                </a:solidFill>
              </a:rPr>
              <a:t>абочие дни +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200">
                <a:solidFill>
                  <a:schemeClr val="dk2"/>
                </a:solidFill>
              </a:rPr>
              <a:t>18</a:t>
            </a:r>
            <a:r>
              <a:rPr lang="ru" sz="1200">
                <a:solidFill>
                  <a:schemeClr val="dk2"/>
                </a:solidFill>
              </a:rPr>
              <a:t>:00 - 09:30 (мск) </a:t>
            </a:r>
          </a:p>
        </p:txBody>
      </p:sp>
      <p:pic>
        <p:nvPicPr>
          <p:cNvPr descr="1401549735_tape-7-supersound-c-90.jpg" id="203" name="Shape 2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5397" y="1050113"/>
            <a:ext cx="1069823" cy="675774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/>
          <p:nvPr/>
        </p:nvSpPr>
        <p:spPr>
          <a:xfrm>
            <a:off x="468975" y="3387725"/>
            <a:ext cx="1150500" cy="72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Прием обращения</a:t>
            </a:r>
          </a:p>
        </p:txBody>
      </p:sp>
      <p:sp>
        <p:nvSpPr>
          <p:cNvPr id="205" name="Shape 205"/>
          <p:cNvSpPr/>
          <p:nvPr/>
        </p:nvSpPr>
        <p:spPr>
          <a:xfrm>
            <a:off x="2239225" y="3387725"/>
            <a:ext cx="1466400" cy="72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Регистрация</a:t>
            </a:r>
            <a:r>
              <a:rPr lang="ru"/>
              <a:t> обращения</a:t>
            </a:r>
          </a:p>
        </p:txBody>
      </p:sp>
      <p:sp>
        <p:nvSpPr>
          <p:cNvPr id="206" name="Shape 206"/>
          <p:cNvSpPr/>
          <p:nvPr/>
        </p:nvSpPr>
        <p:spPr>
          <a:xfrm>
            <a:off x="4325375" y="3387725"/>
            <a:ext cx="1845600" cy="72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Воссоздание проблемы и 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установки причины</a:t>
            </a:r>
          </a:p>
        </p:txBody>
      </p:sp>
      <p:sp>
        <p:nvSpPr>
          <p:cNvPr id="207" name="Shape 207"/>
          <p:cNvSpPr/>
          <p:nvPr/>
        </p:nvSpPr>
        <p:spPr>
          <a:xfrm>
            <a:off x="6890275" y="3387725"/>
            <a:ext cx="1397700" cy="72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Устранение</a:t>
            </a:r>
          </a:p>
        </p:txBody>
      </p:sp>
      <p:cxnSp>
        <p:nvCxnSpPr>
          <p:cNvPr id="208" name="Shape 208"/>
          <p:cNvCxnSpPr>
            <a:stCxn id="204" idx="3"/>
            <a:endCxn id="205" idx="1"/>
          </p:cNvCxnSpPr>
          <p:nvPr/>
        </p:nvCxnSpPr>
        <p:spPr>
          <a:xfrm>
            <a:off x="1619475" y="3748925"/>
            <a:ext cx="619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09" name="Shape 209"/>
          <p:cNvCxnSpPr>
            <a:stCxn id="205" idx="3"/>
            <a:endCxn id="206" idx="1"/>
          </p:cNvCxnSpPr>
          <p:nvPr/>
        </p:nvCxnSpPr>
        <p:spPr>
          <a:xfrm>
            <a:off x="3705625" y="3748925"/>
            <a:ext cx="619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0" name="Shape 210"/>
          <p:cNvCxnSpPr>
            <a:stCxn id="206" idx="3"/>
            <a:endCxn id="207" idx="1"/>
          </p:cNvCxnSpPr>
          <p:nvPr/>
        </p:nvCxnSpPr>
        <p:spPr>
          <a:xfrm>
            <a:off x="6170975" y="3748925"/>
            <a:ext cx="719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11" name="Shape 211"/>
          <p:cNvSpPr txBox="1"/>
          <p:nvPr/>
        </p:nvSpPr>
        <p:spPr>
          <a:xfrm>
            <a:off x="337125" y="2526062"/>
            <a:ext cx="74244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Регламент технической поддержки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491175" y="956625"/>
            <a:ext cx="5669400" cy="70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Сведения о специалисте</a:t>
            </a:r>
          </a:p>
        </p:txBody>
      </p:sp>
      <p:sp>
        <p:nvSpPr>
          <p:cNvPr id="66" name="Shape 66"/>
          <p:cNvSpPr/>
          <p:nvPr/>
        </p:nvSpPr>
        <p:spPr>
          <a:xfrm>
            <a:off x="506425" y="2328200"/>
            <a:ext cx="2096100" cy="74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Сведения об образовании</a:t>
            </a:r>
          </a:p>
        </p:txBody>
      </p:sp>
      <p:sp>
        <p:nvSpPr>
          <p:cNvPr id="67" name="Shape 67"/>
          <p:cNvSpPr/>
          <p:nvPr/>
        </p:nvSpPr>
        <p:spPr>
          <a:xfrm>
            <a:off x="506425" y="3608350"/>
            <a:ext cx="2131200" cy="74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/>
              <a:t>Сведения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/>
              <a:t>о стаже</a:t>
            </a:r>
          </a:p>
        </p:txBody>
      </p:sp>
      <p:sp>
        <p:nvSpPr>
          <p:cNvPr id="68" name="Shape 68"/>
          <p:cNvSpPr/>
          <p:nvPr/>
        </p:nvSpPr>
        <p:spPr>
          <a:xfrm>
            <a:off x="6133475" y="3608350"/>
            <a:ext cx="2504100" cy="74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Сведения о повышения квалификации</a:t>
            </a:r>
          </a:p>
        </p:txBody>
      </p:sp>
      <p:sp>
        <p:nvSpPr>
          <p:cNvPr id="69" name="Shape 69"/>
          <p:cNvSpPr/>
          <p:nvPr/>
        </p:nvSpPr>
        <p:spPr>
          <a:xfrm>
            <a:off x="3186325" y="3608350"/>
            <a:ext cx="2250900" cy="753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Сведения о разрешении на работу</a:t>
            </a:r>
          </a:p>
        </p:txBody>
      </p:sp>
      <p:sp>
        <p:nvSpPr>
          <p:cNvPr id="70" name="Shape 70"/>
          <p:cNvSpPr/>
          <p:nvPr/>
        </p:nvSpPr>
        <p:spPr>
          <a:xfrm>
            <a:off x="6098325" y="2328200"/>
            <a:ext cx="2504100" cy="74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Документы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1273125" y="239125"/>
            <a:ext cx="6217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ru" sz="1800"/>
              <a:t>Структура база данных</a:t>
            </a:r>
          </a:p>
        </p:txBody>
      </p:sp>
      <p:cxnSp>
        <p:nvCxnSpPr>
          <p:cNvPr id="72" name="Shape 72"/>
          <p:cNvCxnSpPr/>
          <p:nvPr/>
        </p:nvCxnSpPr>
        <p:spPr>
          <a:xfrm flipH="1" rot="10800000">
            <a:off x="3214475" y="2053725"/>
            <a:ext cx="24336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" name="Shape 73"/>
          <p:cNvCxnSpPr>
            <a:endCxn id="66" idx="3"/>
          </p:cNvCxnSpPr>
          <p:nvPr/>
        </p:nvCxnSpPr>
        <p:spPr>
          <a:xfrm flipH="1">
            <a:off x="2602525" y="2054000"/>
            <a:ext cx="604800" cy="64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4" name="Shape 74"/>
          <p:cNvCxnSpPr>
            <a:endCxn id="70" idx="1"/>
          </p:cNvCxnSpPr>
          <p:nvPr/>
        </p:nvCxnSpPr>
        <p:spPr>
          <a:xfrm>
            <a:off x="5648025" y="2054000"/>
            <a:ext cx="450300" cy="64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5" name="Shape 75"/>
          <p:cNvCxnSpPr>
            <a:endCxn id="69" idx="0"/>
          </p:cNvCxnSpPr>
          <p:nvPr/>
        </p:nvCxnSpPr>
        <p:spPr>
          <a:xfrm flipH="1">
            <a:off x="4311775" y="2053750"/>
            <a:ext cx="13800" cy="155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6" name="Shape 76"/>
          <p:cNvCxnSpPr/>
          <p:nvPr/>
        </p:nvCxnSpPr>
        <p:spPr>
          <a:xfrm flipH="1">
            <a:off x="2630550" y="2067950"/>
            <a:ext cx="1224000" cy="154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7" name="Shape 77"/>
          <p:cNvCxnSpPr/>
          <p:nvPr/>
        </p:nvCxnSpPr>
        <p:spPr>
          <a:xfrm>
            <a:off x="4930725" y="2071575"/>
            <a:ext cx="1167600" cy="15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78" name="Shape 78"/>
          <p:cNvCxnSpPr>
            <a:endCxn id="65" idx="2"/>
          </p:cNvCxnSpPr>
          <p:nvPr/>
        </p:nvCxnSpPr>
        <p:spPr>
          <a:xfrm rot="10800000">
            <a:off x="4325875" y="1659825"/>
            <a:ext cx="0" cy="4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1273125" y="239125"/>
            <a:ext cx="6217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Роли пользователей</a:t>
            </a:r>
          </a:p>
        </p:txBody>
      </p:sp>
      <p:sp>
        <p:nvSpPr>
          <p:cNvPr id="84" name="Shape 84"/>
          <p:cNvSpPr txBox="1"/>
          <p:nvPr>
            <p:ph idx="4294967295" type="body"/>
          </p:nvPr>
        </p:nvSpPr>
        <p:spPr>
          <a:xfrm>
            <a:off x="715675" y="1077450"/>
            <a:ext cx="7264200" cy="47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ru"/>
              <a:t>Оператор</a:t>
            </a:r>
            <a:r>
              <a:rPr lang="ru"/>
              <a:t> - подача сведений в НРС</a:t>
            </a:r>
          </a:p>
        </p:txBody>
      </p:sp>
      <p:sp>
        <p:nvSpPr>
          <p:cNvPr id="85" name="Shape 85"/>
          <p:cNvSpPr txBox="1"/>
          <p:nvPr>
            <p:ph idx="4294967295" type="body"/>
          </p:nvPr>
        </p:nvSpPr>
        <p:spPr>
          <a:xfrm>
            <a:off x="681150" y="1556850"/>
            <a:ext cx="7195500" cy="56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ru"/>
              <a:t>Модератор</a:t>
            </a:r>
            <a:r>
              <a:rPr lang="ru"/>
              <a:t> - проверка сведений поданных оператором. </a:t>
            </a:r>
          </a:p>
        </p:txBody>
      </p:sp>
      <p:sp>
        <p:nvSpPr>
          <p:cNvPr id="86" name="Shape 86"/>
          <p:cNvSpPr txBox="1"/>
          <p:nvPr>
            <p:ph idx="4294967295" type="body"/>
          </p:nvPr>
        </p:nvSpPr>
        <p:spPr>
          <a:xfrm>
            <a:off x="681150" y="2553850"/>
            <a:ext cx="7195500" cy="54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ru"/>
              <a:t>Администратор</a:t>
            </a:r>
            <a:r>
              <a:rPr lang="ru"/>
              <a:t> - администрирование системы.</a:t>
            </a:r>
          </a:p>
        </p:txBody>
      </p:sp>
      <p:sp>
        <p:nvSpPr>
          <p:cNvPr id="87" name="Shape 87"/>
          <p:cNvSpPr txBox="1"/>
          <p:nvPr>
            <p:ph idx="4294967295" type="body"/>
          </p:nvPr>
        </p:nvSpPr>
        <p:spPr>
          <a:xfrm>
            <a:off x="681150" y="2081275"/>
            <a:ext cx="7195500" cy="54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ru"/>
              <a:t>Член комиссии</a:t>
            </a:r>
            <a:r>
              <a:rPr lang="ru"/>
              <a:t> - принятие решение по заявке. Протокол.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1273125" y="239125"/>
            <a:ext cx="6217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Сведения в открытой части</a:t>
            </a:r>
          </a:p>
        </p:txBody>
      </p:sp>
      <p:sp>
        <p:nvSpPr>
          <p:cNvPr id="93" name="Shape 93"/>
          <p:cNvSpPr txBox="1"/>
          <p:nvPr>
            <p:ph idx="4294967295" type="body"/>
          </p:nvPr>
        </p:nvSpPr>
        <p:spPr>
          <a:xfrm>
            <a:off x="722375" y="1064075"/>
            <a:ext cx="7264200" cy="174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Регистрационный номер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ФИО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Дата включения в реестр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Дата исключения из реестра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Статус специалиста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273125" y="239125"/>
            <a:ext cx="6217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Требования к ПО Операторов НРС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802625" y="4169600"/>
            <a:ext cx="7905900" cy="8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4294967295" type="body"/>
          </p:nvPr>
        </p:nvSpPr>
        <p:spPr>
          <a:xfrm>
            <a:off x="729450" y="929650"/>
            <a:ext cx="7618200" cy="177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Операционные системы 	 	 	</a:t>
            </a: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400"/>
              <a:t>Windows Vista  SP1</a:t>
            </a: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400"/>
              <a:t>Windows XP SP3</a:t>
            </a: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400"/>
              <a:t>Windows 7 и выше</a:t>
            </a: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ru" sz="1400"/>
              <a:t> Windows Server 2003 R2 и выше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>
            <p:ph idx="4294967295" type="body"/>
          </p:nvPr>
        </p:nvSpPr>
        <p:spPr>
          <a:xfrm>
            <a:off x="607225" y="2736400"/>
            <a:ext cx="3044700" cy="148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400"/>
              <a:t>Браузеры последних версий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ru" sz="1400"/>
              <a:t>Google Chrome 55 +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ru" sz="1400"/>
              <a:t>Mozilla Firefox 52 +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ru" sz="1400"/>
              <a:t>Opera Neon +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ru" sz="1400"/>
              <a:t>Internet Explorer 10, Edge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1273125" y="239125"/>
            <a:ext cx="6217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Требования к ПК Операторов НРС</a:t>
            </a:r>
          </a:p>
        </p:txBody>
      </p:sp>
      <p:sp>
        <p:nvSpPr>
          <p:cNvPr id="107" name="Shape 107"/>
          <p:cNvSpPr txBox="1"/>
          <p:nvPr>
            <p:ph idx="4294967295" type="body"/>
          </p:nvPr>
        </p:nvSpPr>
        <p:spPr>
          <a:xfrm>
            <a:off x="807900" y="969025"/>
            <a:ext cx="7618200" cy="19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400"/>
              <a:t>Рекомендуемые</a:t>
            </a:r>
            <a:r>
              <a:rPr b="1" lang="ru" sz="1400"/>
              <a:t> требования к ПК: </a:t>
            </a:r>
            <a:r>
              <a:rPr lang="ru" sz="1200"/>
              <a:t> 	 	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процессор: Intel Core i3 4160;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частота процессора: 3.6 ГГц;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оперативная память: DIMM, DDR3 2048 Мб 1600 МГц;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видеокарта: Intel HD Graphics;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HDD: 500 Гб, 7200 об/мин, SATA III.</a:t>
            </a:r>
          </a:p>
          <a:p>
            <a:pPr lv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1273125" y="239125"/>
            <a:ext cx="6217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b="1" lang="ru" sz="1800"/>
              <a:t>Виды обращений (заявок)</a:t>
            </a:r>
          </a:p>
        </p:txBody>
      </p:sp>
      <p:sp>
        <p:nvSpPr>
          <p:cNvPr id="113" name="Shape 113"/>
          <p:cNvSpPr txBox="1"/>
          <p:nvPr>
            <p:ph idx="4294967295" type="body"/>
          </p:nvPr>
        </p:nvSpPr>
        <p:spPr>
          <a:xfrm>
            <a:off x="572925" y="983850"/>
            <a:ext cx="7618200" cy="107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5714"/>
              <a:buChar char="-"/>
            </a:pPr>
            <a:r>
              <a:rPr b="1" lang="ru" sz="1400"/>
              <a:t>Внесение специалиста</a:t>
            </a: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ru" sz="1400"/>
              <a:t>Изменение специалиста</a:t>
            </a:r>
          </a:p>
          <a:p>
            <a:pPr indent="-3175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b="1" lang="ru" sz="1400"/>
              <a:t>Исключение специалиста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173875" y="1321087"/>
            <a:ext cx="2956500" cy="84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/>
              <a:t>Оператор -</a:t>
            </a:r>
            <a:r>
              <a:rPr lang="ru"/>
              <a:t> создает заявку на основании документов </a:t>
            </a:r>
            <a:r>
              <a:rPr lang="ru"/>
              <a:t>предоставленных</a:t>
            </a:r>
            <a:r>
              <a:rPr lang="ru"/>
              <a:t> просителем</a:t>
            </a:r>
          </a:p>
        </p:txBody>
      </p:sp>
      <p:sp>
        <p:nvSpPr>
          <p:cNvPr id="119" name="Shape 119"/>
          <p:cNvSpPr/>
          <p:nvPr/>
        </p:nvSpPr>
        <p:spPr>
          <a:xfrm>
            <a:off x="1956325" y="2505862"/>
            <a:ext cx="3180600" cy="70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/>
              <a:t>Модератор</a:t>
            </a:r>
            <a:r>
              <a:rPr b="1" lang="ru"/>
              <a:t> -</a:t>
            </a:r>
            <a:r>
              <a:rPr lang="ru"/>
              <a:t> проводит проверку сведений в заявке</a:t>
            </a:r>
          </a:p>
        </p:txBody>
      </p:sp>
      <p:sp>
        <p:nvSpPr>
          <p:cNvPr id="120" name="Shape 120"/>
          <p:cNvSpPr/>
          <p:nvPr/>
        </p:nvSpPr>
        <p:spPr>
          <a:xfrm>
            <a:off x="3786287" y="3342700"/>
            <a:ext cx="2866800" cy="56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/>
              <a:t>Член комиссии</a:t>
            </a:r>
            <a:r>
              <a:rPr b="1" lang="ru"/>
              <a:t> -</a:t>
            </a:r>
            <a:r>
              <a:rPr lang="ru"/>
              <a:t> принимает решение по заявке</a:t>
            </a:r>
          </a:p>
        </p:txBody>
      </p:sp>
      <p:pic>
        <p:nvPicPr>
          <p:cNvPr descr="DB_2.png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8525" y="4251875"/>
            <a:ext cx="657350" cy="657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Shape 122"/>
          <p:cNvCxnSpPr>
            <a:stCxn id="118" idx="2"/>
            <a:endCxn id="119" idx="1"/>
          </p:cNvCxnSpPr>
          <p:nvPr/>
        </p:nvCxnSpPr>
        <p:spPr>
          <a:xfrm flipH="1" rot="-5400000">
            <a:off x="1458175" y="2357737"/>
            <a:ext cx="692100" cy="3042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" name="Shape 123"/>
          <p:cNvCxnSpPr>
            <a:stCxn id="119" idx="2"/>
            <a:endCxn id="120" idx="1"/>
          </p:cNvCxnSpPr>
          <p:nvPr/>
        </p:nvCxnSpPr>
        <p:spPr>
          <a:xfrm flipH="1" rot="-5400000">
            <a:off x="3455725" y="3296962"/>
            <a:ext cx="421500" cy="2397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" name="Shape 124"/>
          <p:cNvCxnSpPr>
            <a:endCxn id="119" idx="1"/>
          </p:cNvCxnSpPr>
          <p:nvPr/>
        </p:nvCxnSpPr>
        <p:spPr>
          <a:xfrm flipH="1" rot="10800000">
            <a:off x="1770625" y="2855962"/>
            <a:ext cx="1857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25" name="Shape 125"/>
          <p:cNvCxnSpPr>
            <a:endCxn id="120" idx="1"/>
          </p:cNvCxnSpPr>
          <p:nvPr/>
        </p:nvCxnSpPr>
        <p:spPr>
          <a:xfrm>
            <a:off x="3595187" y="3623650"/>
            <a:ext cx="1911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6" name="Shape 126"/>
          <p:cNvSpPr/>
          <p:nvPr/>
        </p:nvSpPr>
        <p:spPr>
          <a:xfrm>
            <a:off x="5556550" y="4425650"/>
            <a:ext cx="1745700" cy="30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Решение внести</a:t>
            </a:r>
          </a:p>
        </p:txBody>
      </p:sp>
      <p:sp>
        <p:nvSpPr>
          <p:cNvPr id="127" name="Shape 127"/>
          <p:cNvSpPr/>
          <p:nvPr/>
        </p:nvSpPr>
        <p:spPr>
          <a:xfrm>
            <a:off x="1652225" y="4425650"/>
            <a:ext cx="3315300" cy="384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Решение отказать или вернуть</a:t>
            </a:r>
          </a:p>
        </p:txBody>
      </p:sp>
      <p:cxnSp>
        <p:nvCxnSpPr>
          <p:cNvPr id="128" name="Shape 128"/>
          <p:cNvCxnSpPr>
            <a:stCxn id="120" idx="2"/>
            <a:endCxn id="127" idx="0"/>
          </p:cNvCxnSpPr>
          <p:nvPr/>
        </p:nvCxnSpPr>
        <p:spPr>
          <a:xfrm rot="5400000">
            <a:off x="4008137" y="3214150"/>
            <a:ext cx="513300" cy="19098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9" name="Shape 129"/>
          <p:cNvCxnSpPr>
            <a:stCxn id="120" idx="2"/>
            <a:endCxn id="126" idx="0"/>
          </p:cNvCxnSpPr>
          <p:nvPr/>
        </p:nvCxnSpPr>
        <p:spPr>
          <a:xfrm flipH="1" rot="-5400000">
            <a:off x="5567837" y="3564250"/>
            <a:ext cx="513300" cy="12096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0" name="Shape 130"/>
          <p:cNvCxnSpPr>
            <a:stCxn id="126" idx="3"/>
            <a:endCxn id="121" idx="1"/>
          </p:cNvCxnSpPr>
          <p:nvPr/>
        </p:nvCxnSpPr>
        <p:spPr>
          <a:xfrm>
            <a:off x="7302250" y="4580600"/>
            <a:ext cx="526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1" name="Shape 131"/>
          <p:cNvCxnSpPr>
            <a:endCxn id="126" idx="0"/>
          </p:cNvCxnSpPr>
          <p:nvPr/>
        </p:nvCxnSpPr>
        <p:spPr>
          <a:xfrm>
            <a:off x="6426100" y="4164650"/>
            <a:ext cx="3300" cy="26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32" name="Shape 132"/>
          <p:cNvCxnSpPr>
            <a:endCxn id="127" idx="0"/>
          </p:cNvCxnSpPr>
          <p:nvPr/>
        </p:nvCxnSpPr>
        <p:spPr>
          <a:xfrm>
            <a:off x="3308675" y="4204850"/>
            <a:ext cx="1200" cy="22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pic>
        <p:nvPicPr>
          <p:cNvPr descr="no-translate-detected_318-45828.jpg"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0675" y="3330575"/>
            <a:ext cx="590050" cy="590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7490850" y="3402850"/>
            <a:ext cx="1491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000"/>
              <a:t>Уведомление для оператора, протокол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848000" y="378425"/>
            <a:ext cx="5254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Процесс передачи сведений в НРС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1821225" y="278075"/>
            <a:ext cx="5254800" cy="5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ru" sz="1800"/>
              <a:t>СУБД</a:t>
            </a:r>
          </a:p>
        </p:txBody>
      </p:sp>
      <p:sp>
        <p:nvSpPr>
          <p:cNvPr id="141" name="Shape 141"/>
          <p:cNvSpPr txBox="1"/>
          <p:nvPr>
            <p:ph idx="4294967295" type="body"/>
          </p:nvPr>
        </p:nvSpPr>
        <p:spPr>
          <a:xfrm>
            <a:off x="479300" y="776500"/>
            <a:ext cx="7618200" cy="41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400"/>
              <a:t>PostgreSQL </a:t>
            </a:r>
            <a:r>
              <a:rPr lang="ru" sz="1400"/>
              <a:t>в составе дистрибутива</a:t>
            </a:r>
            <a:r>
              <a:rPr b="1" lang="ru" sz="1400"/>
              <a:t>  Astra Linux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42" name="Shape 142"/>
          <p:cNvGraphicFramePr/>
          <p:nvPr/>
        </p:nvGraphicFramePr>
        <p:xfrm>
          <a:off x="557875" y="1190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{5F5A4F02-CA68-46D5-8124-145E6C1B3ADE}</a:tableStyleId>
              </a:tblPr>
              <a:tblGrid>
                <a:gridCol w="1916775"/>
                <a:gridCol w="2097350"/>
                <a:gridCol w="1742850"/>
                <a:gridCol w="14820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Система сертификации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Номер сертификата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Дата получения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Срок действия</a:t>
                      </a:r>
                    </a:p>
                  </a:txBody>
                  <a:tcPr marT="91425" marB="91425" marR="91425" marL="91425"/>
                </a:tc>
              </a:tr>
              <a:tr h="911200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Минобороны </a:t>
                      </a:r>
                    </a:p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ru" sz="12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России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1339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24.09.2010 г.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до 15.09.2018 г.</a:t>
                      </a:r>
                    </a:p>
                  </a:txBody>
                  <a:tcPr marT="91425" marB="91425" marR="91425" marL="91425"/>
                </a:tc>
              </a:tr>
              <a:tr h="9497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ФСТЭК </a:t>
                      </a:r>
                    </a:p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России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2557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27.01.2012 г.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до 27.01.2018 г.</a:t>
                      </a:r>
                    </a:p>
                  </a:txBody>
                  <a:tcPr marT="91425" marB="91425" marR="91425" marL="91425"/>
                </a:tc>
              </a:tr>
              <a:tr h="1058875"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ФСБ России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СФ/014-2578 (вер. 1.2)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СФ/014-2579 (вер. 1.4)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СФ/014-2961 (вер. 1.5)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20.03.2015 г.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 09.09.2016 </a:t>
                      </a:r>
                      <a:r>
                        <a:rPr lang="ru" sz="1200">
                          <a:solidFill>
                            <a:schemeClr val="dk1"/>
                          </a:solidFill>
                        </a:rPr>
                        <a:t>г.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до 31.12.2018 г.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/>
                        <a:t>до 31.08.2021 </a:t>
                      </a:r>
                      <a:r>
                        <a:rPr lang="ru" sz="1200">
                          <a:solidFill>
                            <a:schemeClr val="dk1"/>
                          </a:solidFill>
                        </a:rPr>
                        <a:t>г.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descr="mo.jpg"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962" y="1870725"/>
            <a:ext cx="782550" cy="530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stek.gif"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99" y="2595196"/>
            <a:ext cx="569175" cy="715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sb.jpg"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7728" y="3504824"/>
            <a:ext cx="464724" cy="789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